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8" r:id="rId2"/>
    <p:sldId id="266" r:id="rId3"/>
    <p:sldId id="267" r:id="rId4"/>
    <p:sldId id="270" r:id="rId5"/>
    <p:sldId id="271" r:id="rId6"/>
    <p:sldId id="272" r:id="rId7"/>
    <p:sldId id="273" r:id="rId8"/>
    <p:sldId id="274" r:id="rId9"/>
    <p:sldId id="278" r:id="rId10"/>
    <p:sldId id="279" r:id="rId11"/>
    <p:sldId id="275"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6"/>
    <p:restoredTop sz="77991"/>
  </p:normalViewPr>
  <p:slideViewPr>
    <p:cSldViewPr snapToGrid="0">
      <p:cViewPr>
        <p:scale>
          <a:sx n="112" d="100"/>
          <a:sy n="112" d="100"/>
        </p:scale>
        <p:origin x="-528" y="-248"/>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S6: </a:t>
            </a:r>
          </a:p>
          <a:p>
            <a:r>
              <a:rPr lang="en-US" dirty="0"/>
              <a:t>Results from mortality sensitivity testing for population estimates and covariate effect estimates. </a:t>
            </a:r>
          </a:p>
        </p:txBody>
      </p:sp>
      <p:sp>
        <p:nvSpPr>
          <p:cNvPr id="4" name="Slide Number Placeholder 3"/>
          <p:cNvSpPr>
            <a:spLocks noGrp="1"/>
          </p:cNvSpPr>
          <p:nvPr>
            <p:ph type="sldNum" sz="quarter" idx="5"/>
          </p:nvPr>
        </p:nvSpPr>
        <p:spPr/>
        <p:txBody>
          <a:bodyPr/>
          <a:lstStyle/>
          <a:p>
            <a:fld id="{D66BF9EB-64A4-DC4D-A06C-F056DA3200C4}" type="slidenum">
              <a:rPr lang="en-US" smtClean="0"/>
              <a:t>12</a:t>
            </a:fld>
            <a:endParaRPr lang="en-US"/>
          </a:p>
        </p:txBody>
      </p:sp>
    </p:spTree>
    <p:extLst>
      <p:ext uri="{BB962C8B-B14F-4D97-AF65-F5344CB8AC3E}">
        <p14:creationId xmlns:p14="http://schemas.microsoft.com/office/powerpoint/2010/main" val="225676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subscripts represent the brood year (t) or calendar year (y), the stage (s, e=eggs, j=juvenile, m=marine, r = recruit, h = harvest and s = spawner), and the age (a).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first winter at sea (2 - 3).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for brood year 2019.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percent change in survival with an increase in 1 SD for each covariate. Estimates are based on covariate coefficients conditional on the carrying capacity and productivity rate without density dependence. Colors represent the life-stage where survival is estimated, informed by the respective covariate. Points represent mean estimates, thick lines represent 50%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background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stage. The dashed line represents a 1:1 comparison line, points that fall on the line are equal. All abundances are in tens of thousands.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The Y axis can be interpreted as the number of standard deviations </a:t>
            </a:r>
            <a:r>
              <a:rPr lang="en-US" sz="1800" dirty="0">
                <a:effectLst/>
                <a:latin typeface="Times New Roman" panose="02020603050405020304" pitchFamily="18" charset="0"/>
                <a:ea typeface="Times New Roman" panose="02020603050405020304" pitchFamily="18" charset="0"/>
              </a:rPr>
              <a:t>higher or lower than the full model's estimate.  </a:t>
            </a:r>
            <a:endParaRPr lang="en-US" dirty="0"/>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5/12/25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5/12/25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May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graphs showing different stages of abundance&#10;&#10;AI-generated content may be incorrect.">
            <a:extLst>
              <a:ext uri="{FF2B5EF4-FFF2-40B4-BE49-F238E27FC236}">
                <a16:creationId xmlns:a16="http://schemas.microsoft.com/office/drawing/2014/main" id="{D9E8C500-AFD5-7BFF-3F64-46DAD5D7878E}"/>
              </a:ext>
            </a:extLst>
          </p:cNvPr>
          <p:cNvPicPr>
            <a:picLocks noChangeAspect="1"/>
          </p:cNvPicPr>
          <p:nvPr/>
        </p:nvPicPr>
        <p:blipFill>
          <a:blip r:embed="rId3"/>
          <a:stretch>
            <a:fillRect/>
          </a:stretch>
        </p:blipFill>
        <p:spPr>
          <a:xfrm>
            <a:off x="152400" y="-1"/>
            <a:ext cx="9613900" cy="6867071"/>
          </a:xfrm>
          <a:prstGeom prst="rect">
            <a:avLst/>
          </a:prstGeom>
        </p:spPr>
      </p:pic>
    </p:spTree>
    <p:extLst>
      <p:ext uri="{BB962C8B-B14F-4D97-AF65-F5344CB8AC3E}">
        <p14:creationId xmlns:p14="http://schemas.microsoft.com/office/powerpoint/2010/main" val="88545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FD23F6A-4CC5-6AFB-DA78-230CEB6E1496}"/>
              </a:ext>
            </a:extLst>
          </p:cNvPr>
          <p:cNvSpPr/>
          <p:nvPr/>
        </p:nvSpPr>
        <p:spPr>
          <a:xfrm>
            <a:off x="4038600" y="4971143"/>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8" name="Picture 17" descr="A diagram of a patient's performance&#10;&#10;AI-generated content may be incorrect.">
            <a:extLst>
              <a:ext uri="{FF2B5EF4-FFF2-40B4-BE49-F238E27FC236}">
                <a16:creationId xmlns:a16="http://schemas.microsoft.com/office/drawing/2014/main" id="{F04C1FCF-3A40-DA04-CDBF-E40C7B27ED38}"/>
              </a:ext>
            </a:extLst>
          </p:cNvPr>
          <p:cNvPicPr>
            <a:picLocks noChangeAspect="1"/>
          </p:cNvPicPr>
          <p:nvPr/>
        </p:nvPicPr>
        <p:blipFill>
          <a:blip r:embed="rId3"/>
          <a:stretch>
            <a:fillRect/>
          </a:stretch>
        </p:blipFill>
        <p:spPr>
          <a:xfrm>
            <a:off x="9525" y="441960"/>
            <a:ext cx="12182475" cy="4872990"/>
          </a:xfrm>
          <a:prstGeom prst="rect">
            <a:avLst/>
          </a:prstGeom>
        </p:spPr>
      </p:pic>
    </p:spTree>
    <p:extLst>
      <p:ext uri="{BB962C8B-B14F-4D97-AF65-F5344CB8AC3E}">
        <p14:creationId xmlns:p14="http://schemas.microsoft.com/office/powerpoint/2010/main" val="402985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numbers&#10;&#10;AI-generated content may be incorrect.">
            <a:extLst>
              <a:ext uri="{FF2B5EF4-FFF2-40B4-BE49-F238E27FC236}">
                <a16:creationId xmlns:a16="http://schemas.microsoft.com/office/drawing/2014/main" id="{43A97928-055C-6445-AE44-6FDCCD2AE7E8}"/>
              </a:ext>
            </a:extLst>
          </p:cNvPr>
          <p:cNvPicPr>
            <a:picLocks noGrp="1" noChangeAspect="1"/>
          </p:cNvPicPr>
          <p:nvPr>
            <p:ph idx="1"/>
          </p:nvPr>
        </p:nvPicPr>
        <p:blipFill>
          <a:blip r:embed="rId3"/>
          <a:stretch>
            <a:fillRect/>
          </a:stretch>
        </p:blipFill>
        <p:spPr>
          <a:xfrm>
            <a:off x="2011346" y="0"/>
            <a:ext cx="8169308" cy="6535447"/>
          </a:xfrm>
        </p:spPr>
      </p:pic>
    </p:spTree>
    <p:extLst>
      <p:ext uri="{BB962C8B-B14F-4D97-AF65-F5344CB8AC3E}">
        <p14:creationId xmlns:p14="http://schemas.microsoft.com/office/powerpoint/2010/main" val="3984963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arctic&#10;&#10;AI-generated content may be incorrect.">
            <a:extLst>
              <a:ext uri="{FF2B5EF4-FFF2-40B4-BE49-F238E27FC236}">
                <a16:creationId xmlns:a16="http://schemas.microsoft.com/office/drawing/2014/main" id="{D623DB09-DA50-67EC-6825-3FD10E2FBD13}"/>
              </a:ext>
            </a:extLst>
          </p:cNvPr>
          <p:cNvPicPr>
            <a:picLocks noChangeAspect="1"/>
          </p:cNvPicPr>
          <p:nvPr/>
        </p:nvPicPr>
        <p:blipFill>
          <a:blip r:embed="rId3"/>
          <a:stretch>
            <a:fillRect/>
          </a:stretch>
        </p:blipFill>
        <p:spPr>
          <a:xfrm>
            <a:off x="1066800" y="76200"/>
            <a:ext cx="10191750" cy="6794500"/>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709134" y="95034"/>
            <a:ext cx="5934135" cy="6812692"/>
            <a:chOff x="709134" y="95034"/>
            <a:chExt cx="59341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709134" y="4309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Harvest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ADF&amp;G,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1.Eggs - </a:t>
              </a:r>
              <a:r>
                <a:rPr lang="en-US" sz="2000" b="1" dirty="0" err="1">
                  <a:latin typeface="Calibri" panose="020F0502020204030204" pitchFamily="34" charset="0"/>
                  <a:cs typeface="Calibri" panose="020F0502020204030204" pitchFamily="34" charset="0"/>
                </a:rPr>
                <a:t>N</a:t>
              </a:r>
              <a:r>
                <a:rPr lang="en-US" sz="2000" b="1" baseline="-25000" dirty="0" err="1">
                  <a:latin typeface="Calibri" panose="020F0502020204030204" pitchFamily="34" charset="0"/>
                  <a:cs typeface="Calibri" panose="020F0502020204030204" pitchFamily="34" charset="0"/>
                </a:rPr>
                <a:t>t,s</a:t>
              </a:r>
              <a:r>
                <a:rPr lang="en-US" sz="2000" b="1" baseline="-25000" dirty="0">
                  <a:latin typeface="Calibri" panose="020F0502020204030204" pitchFamily="34" charset="0"/>
                  <a:cs typeface="Calibri" panose="020F0502020204030204" pitchFamily="34" charset="0"/>
                </a:rPr>
                <a:t>=e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474933" y="36239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Total Returns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ADF&amp;G,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91245"/>
              <a:ext cx="3200399" cy="1077218"/>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Marine Juvenile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t,s</a:t>
              </a:r>
              <a:r>
                <a:rPr lang="en-US" sz="2000" b="1" baseline="-25000" dirty="0">
                  <a:solidFill>
                    <a:schemeClr val="accent2">
                      <a:lumMod val="75000"/>
                    </a:schemeClr>
                  </a:solidFill>
                  <a:latin typeface="Calibri" panose="020F0502020204030204" pitchFamily="34" charset="0"/>
                  <a:cs typeface="Calibri" panose="020F0502020204030204" pitchFamily="34" charset="0"/>
                </a:rPr>
                <a:t>=j </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NOAA/ADF&amp;G,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Spawners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ADF&amp;G,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6"/>
            <a:ext cx="5552756" cy="2024106"/>
            <a:chOff x="6566178" y="251283"/>
            <a:chExt cx="5626137" cy="2024106"/>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3"/>
              <a:ext cx="5626137" cy="2024106"/>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1938992"/>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Winter Snowpack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p>
            <a:p>
              <a:pPr rtl="0">
                <a:spcBef>
                  <a:spcPts val="0"/>
                </a:spcBef>
                <a:spcAft>
                  <a:spcPts val="0"/>
                </a:spcAft>
              </a:pPr>
              <a:r>
                <a:rPr lang="en-US" sz="1500" dirty="0">
                  <a:latin typeface="Calibri Light" panose="020F0302020204030204" pitchFamily="34" charset="0"/>
                  <a:cs typeface="Calibri Light" panose="020F0302020204030204" pitchFamily="34" charset="0"/>
                </a:rPr>
                <a:t>3. N Bering Sea Summer Cumulative Degree Days </a:t>
              </a:r>
            </a:p>
            <a:p>
              <a:r>
                <a:rPr lang="en-US" sz="1500" dirty="0">
                  <a:latin typeface="Calibri Light" panose="020F0302020204030204" pitchFamily="34" charset="0"/>
                  <a:cs typeface="Calibri Light" panose="020F0302020204030204" pitchFamily="34" charset="0"/>
                </a:rPr>
                <a:t>	AKFIN, NOAA </a:t>
              </a:r>
            </a:p>
            <a:p>
              <a:r>
                <a:rPr lang="en-US" sz="1500" dirty="0">
                  <a:latin typeface="Calibri Light" panose="020F0302020204030204" pitchFamily="34" charset="0"/>
                  <a:cs typeface="Calibri Light" panose="020F0302020204030204" pitchFamily="34" charset="0"/>
                </a:rPr>
                <a:t>4. EBS Pollock Recruitment Index</a:t>
              </a:r>
            </a:p>
            <a:p>
              <a:r>
                <a:rPr lang="en-US" sz="1500" dirty="0">
                  <a:latin typeface="Calibri Light" panose="020F0302020204030204" pitchFamily="34" charset="0"/>
                  <a:cs typeface="Calibri Light" panose="020F0302020204030204" pitchFamily="34" charset="0"/>
                </a:rPr>
                <a:t>	Ianelli et al. 2024</a:t>
              </a: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3334849"/>
            <a:ext cx="6743245" cy="2285343"/>
            <a:chOff x="6687741" y="2676147"/>
            <a:chExt cx="6743245" cy="2285343"/>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1694024"/>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91665"/>
              <a:ext cx="6350198" cy="2169825"/>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5.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6.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115135" y="36890"/>
            <a:ext cx="3625911"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2999391"/>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303515" y="2682423"/>
            <a:ext cx="3577304" cy="846386"/>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Marine Immature - N</a:t>
            </a:r>
            <a:r>
              <a:rPr lang="en-US" sz="2000" b="1" baseline="-25000" dirty="0">
                <a:latin typeface="Calibri" panose="020F0502020204030204" pitchFamily="34" charset="0"/>
                <a:cs typeface="Calibri" panose="020F0502020204030204" pitchFamily="34" charset="0"/>
              </a:rPr>
              <a:t>t+1,s=m</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5" name="Picture 4" descr="A graph of different types of data&#10;&#10;AI-generated content may be incorrect.">
            <a:extLst>
              <a:ext uri="{FF2B5EF4-FFF2-40B4-BE49-F238E27FC236}">
                <a16:creationId xmlns:a16="http://schemas.microsoft.com/office/drawing/2014/main" id="{8F46F786-3DF1-50E9-86AD-75568A39E25A}"/>
              </a:ext>
            </a:extLst>
          </p:cNvPr>
          <p:cNvPicPr>
            <a:picLocks noChangeAspect="1"/>
          </p:cNvPicPr>
          <p:nvPr/>
        </p:nvPicPr>
        <p:blipFill>
          <a:blip r:embed="rId3"/>
          <a:stretch>
            <a:fillRect/>
          </a:stretch>
        </p:blipFill>
        <p:spPr>
          <a:xfrm>
            <a:off x="2039007" y="144517"/>
            <a:ext cx="7998372" cy="6665311"/>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4" name="Picture 3" descr="A screenshot of a video game&#10;&#10;AI-generated content may be incorrect.">
            <a:extLst>
              <a:ext uri="{FF2B5EF4-FFF2-40B4-BE49-F238E27FC236}">
                <a16:creationId xmlns:a16="http://schemas.microsoft.com/office/drawing/2014/main" id="{8D65BEF9-44F3-1098-6E64-02DEF5259AE3}"/>
              </a:ext>
            </a:extLst>
          </p:cNvPr>
          <p:cNvPicPr>
            <a:picLocks noChangeAspect="1"/>
          </p:cNvPicPr>
          <p:nvPr/>
        </p:nvPicPr>
        <p:blipFill>
          <a:blip r:embed="rId3"/>
          <a:stretch>
            <a:fillRect/>
          </a:stretch>
        </p:blipFill>
        <p:spPr>
          <a:xfrm>
            <a:off x="95250" y="373743"/>
            <a:ext cx="11347450" cy="6484257"/>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5" name="Picture 4" descr="A graph of different types of temperature&#10;&#10;AI-generated content may be incorrect.">
            <a:extLst>
              <a:ext uri="{FF2B5EF4-FFF2-40B4-BE49-F238E27FC236}">
                <a16:creationId xmlns:a16="http://schemas.microsoft.com/office/drawing/2014/main" id="{BCE6C008-7371-1E83-1583-31ED785C79BD}"/>
              </a:ext>
            </a:extLst>
          </p:cNvPr>
          <p:cNvPicPr>
            <a:picLocks noChangeAspect="1"/>
          </p:cNvPicPr>
          <p:nvPr/>
        </p:nvPicPr>
        <p:blipFill>
          <a:blip r:embed="rId3"/>
          <a:stretch>
            <a:fillRect/>
          </a:stretch>
        </p:blipFill>
        <p:spPr>
          <a:xfrm>
            <a:off x="2711116" y="92242"/>
            <a:ext cx="6769768" cy="6769768"/>
          </a:xfrm>
          <a:prstGeom prst="rect">
            <a:avLst/>
          </a:prstGeo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4" name="Picture 3" descr="A screenshot of a graph&#10;&#10;AI-generated content may be incorrect.">
            <a:extLst>
              <a:ext uri="{FF2B5EF4-FFF2-40B4-BE49-F238E27FC236}">
                <a16:creationId xmlns:a16="http://schemas.microsoft.com/office/drawing/2014/main" id="{F22137D9-2B4F-0590-C907-AD7EDD0F1207}"/>
              </a:ext>
            </a:extLst>
          </p:cNvPr>
          <p:cNvPicPr>
            <a:picLocks noChangeAspect="1"/>
          </p:cNvPicPr>
          <p:nvPr/>
        </p:nvPicPr>
        <p:blipFill>
          <a:blip r:embed="rId3"/>
          <a:stretch>
            <a:fillRect/>
          </a:stretch>
        </p:blipFill>
        <p:spPr>
          <a:xfrm>
            <a:off x="628135" y="-1"/>
            <a:ext cx="11364168" cy="6818501"/>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4" name="Picture 3" descr="A graph of age gap&#10;&#10;AI-generated content may be incorrect.">
            <a:extLst>
              <a:ext uri="{FF2B5EF4-FFF2-40B4-BE49-F238E27FC236}">
                <a16:creationId xmlns:a16="http://schemas.microsoft.com/office/drawing/2014/main" id="{567AB567-859A-EBFE-A156-023AB722E201}"/>
              </a:ext>
            </a:extLst>
          </p:cNvPr>
          <p:cNvPicPr>
            <a:picLocks noChangeAspect="1"/>
          </p:cNvPicPr>
          <p:nvPr/>
        </p:nvPicPr>
        <p:blipFill>
          <a:blip r:embed="rId3"/>
          <a:stretch>
            <a:fillRect/>
          </a:stretch>
        </p:blipFill>
        <p:spPr>
          <a:xfrm>
            <a:off x="1680519" y="117389"/>
            <a:ext cx="8987481" cy="6740611"/>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39466</TotalTime>
  <Words>1012</Words>
  <Application>Microsoft Macintosh PowerPoint</Application>
  <PresentationFormat>Widescreen</PresentationFormat>
  <Paragraphs>64</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Calibri</vt:lpstr>
      <vt:lpstr>Calibri Light</vt:lpstr>
      <vt:lpstr>Times New Roman</vt:lpstr>
      <vt:lpstr>Office Theme</vt:lpstr>
      <vt:lpstr>New set of figures as of May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69</cp:revision>
  <dcterms:created xsi:type="dcterms:W3CDTF">2024-11-20T18:51:47Z</dcterms:created>
  <dcterms:modified xsi:type="dcterms:W3CDTF">2025-05-14T17:58:45Z</dcterms:modified>
</cp:coreProperties>
</file>